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3"/>
  </p:notesMasterIdLst>
  <p:handoutMasterIdLst>
    <p:handoutMasterId r:id="rId34"/>
  </p:handoutMasterIdLst>
  <p:sldIdLst>
    <p:sldId id="496" r:id="rId5"/>
    <p:sldId id="497" r:id="rId6"/>
    <p:sldId id="499" r:id="rId7"/>
    <p:sldId id="516" r:id="rId8"/>
    <p:sldId id="507" r:id="rId9"/>
    <p:sldId id="508" r:id="rId10"/>
    <p:sldId id="511" r:id="rId11"/>
    <p:sldId id="517" r:id="rId12"/>
    <p:sldId id="518" r:id="rId13"/>
    <p:sldId id="509" r:id="rId14"/>
    <p:sldId id="512" r:id="rId15"/>
    <p:sldId id="519" r:id="rId16"/>
    <p:sldId id="527" r:id="rId17"/>
    <p:sldId id="536" r:id="rId18"/>
    <p:sldId id="521" r:id="rId19"/>
    <p:sldId id="522" r:id="rId20"/>
    <p:sldId id="523" r:id="rId21"/>
    <p:sldId id="528" r:id="rId22"/>
    <p:sldId id="537" r:id="rId23"/>
    <p:sldId id="538" r:id="rId24"/>
    <p:sldId id="533" r:id="rId25"/>
    <p:sldId id="535" r:id="rId26"/>
    <p:sldId id="534" r:id="rId27"/>
    <p:sldId id="510" r:id="rId28"/>
    <p:sldId id="514" r:id="rId29"/>
    <p:sldId id="526" r:id="rId30"/>
    <p:sldId id="513" r:id="rId31"/>
    <p:sldId id="515" r:id="rId3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8" y="126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4219C-A098-4EA9-8E37-40365AFB78F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CEC3BA3-17EE-4FCF-AD25-B402D5972682}">
      <dgm:prSet phldrT="[Texte]" custT="1"/>
      <dgm:spPr/>
      <dgm:t>
        <a:bodyPr/>
        <a:lstStyle/>
        <a:p>
          <a:r>
            <a:rPr lang="fr-FR" sz="2400" dirty="0"/>
            <a:t>Data(0)</a:t>
          </a:r>
        </a:p>
      </dgm:t>
    </dgm:pt>
    <dgm:pt modelId="{95A1DEFF-69E5-48D7-8AF7-5D9D9CE1E52B}" type="parTrans" cxnId="{DD46CC87-531A-4D86-BBF1-A2F8C278587E}">
      <dgm:prSet/>
      <dgm:spPr/>
      <dgm:t>
        <a:bodyPr/>
        <a:lstStyle/>
        <a:p>
          <a:endParaRPr lang="fr-FR" sz="2000"/>
        </a:p>
      </dgm:t>
    </dgm:pt>
    <dgm:pt modelId="{3032A35E-A615-4783-AA64-D2483757B078}" type="sibTrans" cxnId="{DD46CC87-531A-4D86-BBF1-A2F8C278587E}">
      <dgm:prSet custT="1"/>
      <dgm:spPr/>
      <dgm:t>
        <a:bodyPr/>
        <a:lstStyle/>
        <a:p>
          <a:endParaRPr lang="fr-FR" sz="2400"/>
        </a:p>
      </dgm:t>
    </dgm:pt>
    <dgm:pt modelId="{6E21A434-D6CA-461C-BD55-85C3D0C7CC23}">
      <dgm:prSet phldrT="[Texte]" custT="1"/>
      <dgm:spPr/>
      <dgm:t>
        <a:bodyPr/>
        <a:lstStyle/>
        <a:p>
          <a:r>
            <a:rPr lang="fr-FR" sz="2400" dirty="0"/>
            <a:t>Fit model(0) sur data(0)</a:t>
          </a:r>
        </a:p>
      </dgm:t>
    </dgm:pt>
    <dgm:pt modelId="{8211D00B-A311-4F1C-B2E6-5355E9A67E4B}" type="parTrans" cxnId="{C8B5823F-7358-4AE3-B231-FD7CA8CCD452}">
      <dgm:prSet/>
      <dgm:spPr/>
      <dgm:t>
        <a:bodyPr/>
        <a:lstStyle/>
        <a:p>
          <a:endParaRPr lang="fr-FR" sz="2000"/>
        </a:p>
      </dgm:t>
    </dgm:pt>
    <dgm:pt modelId="{E1F5BE10-7A78-4D88-853D-0E0978A581C0}" type="sibTrans" cxnId="{C8B5823F-7358-4AE3-B231-FD7CA8CCD452}">
      <dgm:prSet/>
      <dgm:spPr/>
      <dgm:t>
        <a:bodyPr/>
        <a:lstStyle/>
        <a:p>
          <a:endParaRPr lang="fr-FR" sz="2000"/>
        </a:p>
      </dgm:t>
    </dgm:pt>
    <dgm:pt modelId="{0903FF68-8E6C-41AF-8976-06B812324ADC}">
      <dgm:prSet phldrT="[Texte]" custT="1"/>
      <dgm:spPr/>
      <dgm:t>
        <a:bodyPr/>
        <a:lstStyle/>
        <a:p>
          <a:r>
            <a:rPr lang="fr-FR" sz="2400" dirty="0"/>
            <a:t>Data(1) = data(0) +  1 semaine</a:t>
          </a:r>
        </a:p>
      </dgm:t>
    </dgm:pt>
    <dgm:pt modelId="{78D8F05E-83A6-4588-A96F-7035AA48E15B}" type="parTrans" cxnId="{CEF9BDAE-77D6-432C-B454-56372D5C770D}">
      <dgm:prSet/>
      <dgm:spPr/>
      <dgm:t>
        <a:bodyPr/>
        <a:lstStyle/>
        <a:p>
          <a:endParaRPr lang="fr-FR" sz="2000"/>
        </a:p>
      </dgm:t>
    </dgm:pt>
    <dgm:pt modelId="{9FFFD727-85DC-4039-956C-FE9937F3A9CC}" type="sibTrans" cxnId="{CEF9BDAE-77D6-432C-B454-56372D5C770D}">
      <dgm:prSet custT="1"/>
      <dgm:spPr/>
      <dgm:t>
        <a:bodyPr/>
        <a:lstStyle/>
        <a:p>
          <a:endParaRPr lang="fr-FR" sz="2400"/>
        </a:p>
      </dgm:t>
    </dgm:pt>
    <dgm:pt modelId="{DFE761C0-A50C-4973-9479-79CCB1B0C1DC}">
      <dgm:prSet phldrT="[Texte]" custT="1"/>
      <dgm:spPr/>
      <dgm:t>
        <a:bodyPr/>
        <a:lstStyle/>
        <a:p>
          <a:r>
            <a:rPr lang="fr-FR" sz="2400" dirty="0"/>
            <a:t>Data(n) = data(n-1) + 1 semaine</a:t>
          </a:r>
        </a:p>
      </dgm:t>
    </dgm:pt>
    <dgm:pt modelId="{9E9DFD50-CF05-4442-980D-4A27E06497B0}" type="parTrans" cxnId="{EF298807-F975-45EE-9072-99A16C888345}">
      <dgm:prSet/>
      <dgm:spPr/>
      <dgm:t>
        <a:bodyPr/>
        <a:lstStyle/>
        <a:p>
          <a:endParaRPr lang="fr-FR" sz="2000"/>
        </a:p>
      </dgm:t>
    </dgm:pt>
    <dgm:pt modelId="{4BD135A1-A7BE-44BB-B632-2CBDD5B2F60A}" type="sibTrans" cxnId="{EF298807-F975-45EE-9072-99A16C888345}">
      <dgm:prSet/>
      <dgm:spPr/>
      <dgm:t>
        <a:bodyPr/>
        <a:lstStyle/>
        <a:p>
          <a:endParaRPr lang="fr-FR" sz="2000"/>
        </a:p>
      </dgm:t>
    </dgm:pt>
    <dgm:pt modelId="{BA3EB1C0-F46A-4A27-ADC3-8CD82F66A96C}">
      <dgm:prSet phldrT="[Texte]" custT="1"/>
      <dgm:spPr/>
      <dgm:t>
        <a:bodyPr/>
        <a:lstStyle/>
        <a:p>
          <a:r>
            <a:rPr lang="fr-FR" sz="2400" dirty="0"/>
            <a:t>Appliquer </a:t>
          </a:r>
          <a:r>
            <a:rPr lang="fr-FR" sz="2400" dirty="0" err="1"/>
            <a:t>scaler</a:t>
          </a:r>
          <a:r>
            <a:rPr lang="fr-FR" sz="2400" dirty="0"/>
            <a:t>(0) et model(0) sur data(n)</a:t>
          </a:r>
        </a:p>
      </dgm:t>
    </dgm:pt>
    <dgm:pt modelId="{2C8C570C-E111-43E0-BECE-DD203D915A10}" type="parTrans" cxnId="{335695B8-AC1B-49DE-B8B4-B67419BA673A}">
      <dgm:prSet/>
      <dgm:spPr/>
      <dgm:t>
        <a:bodyPr/>
        <a:lstStyle/>
        <a:p>
          <a:endParaRPr lang="fr-FR" sz="2000"/>
        </a:p>
      </dgm:t>
    </dgm:pt>
    <dgm:pt modelId="{D44382E5-FFCF-4B33-A258-1A1003199A75}" type="sibTrans" cxnId="{335695B8-AC1B-49DE-B8B4-B67419BA673A}">
      <dgm:prSet/>
      <dgm:spPr/>
      <dgm:t>
        <a:bodyPr/>
        <a:lstStyle/>
        <a:p>
          <a:endParaRPr lang="fr-FR" sz="2000"/>
        </a:p>
      </dgm:t>
    </dgm:pt>
    <dgm:pt modelId="{4F41005A-DB86-402F-877D-537FEBDB3ED0}">
      <dgm:prSet custT="1"/>
      <dgm:spPr/>
      <dgm:t>
        <a:bodyPr/>
        <a:lstStyle/>
        <a:p>
          <a:r>
            <a:rPr lang="fr-FR" sz="2400" dirty="0"/>
            <a:t>Comparer les 2 clusters avec l’ARI</a:t>
          </a:r>
        </a:p>
      </dgm:t>
    </dgm:pt>
    <dgm:pt modelId="{0136F109-9C38-477F-99EC-A3C03AA54A5C}" type="parTrans" cxnId="{95D208F5-5C1C-4E06-BDAF-AC39EAE2ACA1}">
      <dgm:prSet/>
      <dgm:spPr/>
      <dgm:t>
        <a:bodyPr/>
        <a:lstStyle/>
        <a:p>
          <a:endParaRPr lang="fr-FR" sz="2000"/>
        </a:p>
      </dgm:t>
    </dgm:pt>
    <dgm:pt modelId="{07D4D7E4-0119-49D1-A77F-768E7AA1446E}" type="sibTrans" cxnId="{95D208F5-5C1C-4E06-BDAF-AC39EAE2ACA1}">
      <dgm:prSet/>
      <dgm:spPr/>
      <dgm:t>
        <a:bodyPr/>
        <a:lstStyle/>
        <a:p>
          <a:endParaRPr lang="fr-FR" sz="2000"/>
        </a:p>
      </dgm:t>
    </dgm:pt>
    <dgm:pt modelId="{E14B588D-06C4-4C72-BCE0-CB4E80A7C05B}">
      <dgm:prSet phldrT="[Texte]" custT="1"/>
      <dgm:spPr/>
      <dgm:t>
        <a:bodyPr/>
        <a:lstStyle/>
        <a:p>
          <a:r>
            <a:rPr lang="fr-FR" sz="2400" dirty="0"/>
            <a:t>Fit </a:t>
          </a:r>
          <a:r>
            <a:rPr lang="fr-FR" sz="2400" dirty="0" err="1"/>
            <a:t>scaler</a:t>
          </a:r>
          <a:r>
            <a:rPr lang="fr-FR" sz="2400" dirty="0"/>
            <a:t>(0) sur data(0)</a:t>
          </a:r>
        </a:p>
      </dgm:t>
    </dgm:pt>
    <dgm:pt modelId="{6B2AC6D7-2BE7-4B16-B0A7-07871113B594}" type="parTrans" cxnId="{720D5E31-464C-44B8-B720-391B2DCD5B8D}">
      <dgm:prSet/>
      <dgm:spPr/>
      <dgm:t>
        <a:bodyPr/>
        <a:lstStyle/>
        <a:p>
          <a:endParaRPr lang="fr-FR" sz="2000"/>
        </a:p>
      </dgm:t>
    </dgm:pt>
    <dgm:pt modelId="{50519053-A5AC-4B55-AE8E-86C44653B1D7}" type="sibTrans" cxnId="{720D5E31-464C-44B8-B720-391B2DCD5B8D}">
      <dgm:prSet/>
      <dgm:spPr/>
      <dgm:t>
        <a:bodyPr/>
        <a:lstStyle/>
        <a:p>
          <a:endParaRPr lang="fr-FR" sz="2000"/>
        </a:p>
      </dgm:t>
    </dgm:pt>
    <dgm:pt modelId="{65E80024-F12F-4068-AFD2-6BD3F564816C}">
      <dgm:prSet phldrT="[Texte]" custT="1"/>
      <dgm:spPr/>
      <dgm:t>
        <a:bodyPr/>
        <a:lstStyle/>
        <a:p>
          <a:r>
            <a:rPr lang="fr-FR" sz="2400" dirty="0"/>
            <a:t>Fit </a:t>
          </a:r>
          <a:r>
            <a:rPr lang="fr-FR" sz="2400" dirty="0" err="1"/>
            <a:t>scaler</a:t>
          </a:r>
          <a:r>
            <a:rPr lang="fr-FR" sz="2400" dirty="0"/>
            <a:t>(1) et model(1) sur data(1)</a:t>
          </a:r>
        </a:p>
      </dgm:t>
    </dgm:pt>
    <dgm:pt modelId="{53191332-A6C0-48D2-89B4-8228E566D288}" type="parTrans" cxnId="{EEAB5EBF-B1E7-4CD7-81D0-F6E6C466FC82}">
      <dgm:prSet/>
      <dgm:spPr/>
      <dgm:t>
        <a:bodyPr/>
        <a:lstStyle/>
        <a:p>
          <a:endParaRPr lang="fr-FR" sz="2000"/>
        </a:p>
      </dgm:t>
    </dgm:pt>
    <dgm:pt modelId="{D7029DF7-B8B8-4959-BB3D-412C7807D566}" type="sibTrans" cxnId="{EEAB5EBF-B1E7-4CD7-81D0-F6E6C466FC82}">
      <dgm:prSet/>
      <dgm:spPr/>
      <dgm:t>
        <a:bodyPr/>
        <a:lstStyle/>
        <a:p>
          <a:endParaRPr lang="fr-FR" sz="2000"/>
        </a:p>
      </dgm:t>
    </dgm:pt>
    <dgm:pt modelId="{4439CA48-C03E-475C-96D2-49E5B921A479}">
      <dgm:prSet phldrT="[Texte]" custT="1"/>
      <dgm:spPr/>
      <dgm:t>
        <a:bodyPr/>
        <a:lstStyle/>
        <a:p>
          <a:r>
            <a:rPr lang="fr-FR" sz="2400" dirty="0"/>
            <a:t>Appliquer </a:t>
          </a:r>
          <a:r>
            <a:rPr lang="fr-FR" sz="2400" dirty="0" err="1"/>
            <a:t>scaler</a:t>
          </a:r>
          <a:r>
            <a:rPr lang="fr-FR" sz="2400" dirty="0"/>
            <a:t>(0) et model(0) sur data(1)</a:t>
          </a:r>
        </a:p>
      </dgm:t>
    </dgm:pt>
    <dgm:pt modelId="{4FCD83BA-1E86-457E-939B-B8CB90C91502}" type="parTrans" cxnId="{1BEFD029-5BDE-441F-81F8-D6D19EFC7A8F}">
      <dgm:prSet/>
      <dgm:spPr/>
      <dgm:t>
        <a:bodyPr/>
        <a:lstStyle/>
        <a:p>
          <a:endParaRPr lang="fr-FR" sz="2000"/>
        </a:p>
      </dgm:t>
    </dgm:pt>
    <dgm:pt modelId="{78500592-F34C-4107-ACA9-A01452019724}" type="sibTrans" cxnId="{1BEFD029-5BDE-441F-81F8-D6D19EFC7A8F}">
      <dgm:prSet/>
      <dgm:spPr/>
      <dgm:t>
        <a:bodyPr/>
        <a:lstStyle/>
        <a:p>
          <a:endParaRPr lang="fr-FR" sz="2000"/>
        </a:p>
      </dgm:t>
    </dgm:pt>
    <dgm:pt modelId="{5266CDD4-ABD4-4DD3-9CCE-7BBDB11C00D0}">
      <dgm:prSet custT="1"/>
      <dgm:spPr/>
      <dgm:t>
        <a:bodyPr/>
        <a:lstStyle/>
        <a:p>
          <a:r>
            <a:rPr lang="fr-FR" sz="2400" dirty="0"/>
            <a:t>Fit </a:t>
          </a:r>
          <a:r>
            <a:rPr lang="fr-FR" sz="2400" dirty="0" err="1"/>
            <a:t>scaler</a:t>
          </a:r>
          <a:r>
            <a:rPr lang="fr-FR" sz="2400" dirty="0"/>
            <a:t>(n) et model(n) sur data(n)</a:t>
          </a:r>
        </a:p>
      </dgm:t>
    </dgm:pt>
    <dgm:pt modelId="{21E70F1C-4CED-4748-A23E-9F29C9CDBE28}" type="parTrans" cxnId="{BCDF4019-E91A-4959-870A-0A89AFBFA35D}">
      <dgm:prSet/>
      <dgm:spPr/>
      <dgm:t>
        <a:bodyPr/>
        <a:lstStyle/>
        <a:p>
          <a:endParaRPr lang="fr-FR" sz="2000"/>
        </a:p>
      </dgm:t>
    </dgm:pt>
    <dgm:pt modelId="{D5B8675E-1D09-4FFF-8B43-4DD57BB43A33}" type="sibTrans" cxnId="{BCDF4019-E91A-4959-870A-0A89AFBFA35D}">
      <dgm:prSet/>
      <dgm:spPr/>
      <dgm:t>
        <a:bodyPr/>
        <a:lstStyle/>
        <a:p>
          <a:endParaRPr lang="fr-FR" sz="2000"/>
        </a:p>
      </dgm:t>
    </dgm:pt>
    <dgm:pt modelId="{EC9AB78D-7BD0-4B87-86C1-A39C1AA191E6}">
      <dgm:prSet custT="1"/>
      <dgm:spPr/>
      <dgm:t>
        <a:bodyPr/>
        <a:lstStyle/>
        <a:p>
          <a:r>
            <a:rPr lang="fr-FR" sz="2400" dirty="0"/>
            <a:t>Comparer les 2 clusters avec l’ARI</a:t>
          </a:r>
        </a:p>
      </dgm:t>
    </dgm:pt>
    <dgm:pt modelId="{FBA47A11-E133-4901-9EB6-04122FC9A049}" type="parTrans" cxnId="{830B2015-9027-4F86-A427-8EF2C0B61265}">
      <dgm:prSet/>
      <dgm:spPr/>
      <dgm:t>
        <a:bodyPr/>
        <a:lstStyle/>
        <a:p>
          <a:endParaRPr lang="fr-FR" sz="2000"/>
        </a:p>
      </dgm:t>
    </dgm:pt>
    <dgm:pt modelId="{BB7B1BDC-E6EC-4982-AC80-4EF98787C79F}" type="sibTrans" cxnId="{830B2015-9027-4F86-A427-8EF2C0B61265}">
      <dgm:prSet/>
      <dgm:spPr/>
      <dgm:t>
        <a:bodyPr/>
        <a:lstStyle/>
        <a:p>
          <a:endParaRPr lang="fr-FR" sz="2000"/>
        </a:p>
      </dgm:t>
    </dgm:pt>
    <dgm:pt modelId="{B76B74C1-F14C-460D-99AB-8E0082F0D950}" type="pres">
      <dgm:prSet presAssocID="{5BD4219C-A098-4EA9-8E37-40365AFB78F5}" presName="linearFlow" presStyleCnt="0">
        <dgm:presLayoutVars>
          <dgm:dir/>
          <dgm:animLvl val="lvl"/>
          <dgm:resizeHandles val="exact"/>
        </dgm:presLayoutVars>
      </dgm:prSet>
      <dgm:spPr/>
    </dgm:pt>
    <dgm:pt modelId="{A5357589-B180-4170-B854-026CB322DCFC}" type="pres">
      <dgm:prSet presAssocID="{BCEC3BA3-17EE-4FCF-AD25-B402D5972682}" presName="composite" presStyleCnt="0"/>
      <dgm:spPr/>
    </dgm:pt>
    <dgm:pt modelId="{CA051081-5033-4207-8849-696ACECB7755}" type="pres">
      <dgm:prSet presAssocID="{BCEC3BA3-17EE-4FCF-AD25-B402D5972682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A8C1B4D-53AC-4AE1-88C5-00BB97AB189F}" type="pres">
      <dgm:prSet presAssocID="{BCEC3BA3-17EE-4FCF-AD25-B402D5972682}" presName="parSh" presStyleLbl="node1" presStyleIdx="0" presStyleCnt="3"/>
      <dgm:spPr/>
    </dgm:pt>
    <dgm:pt modelId="{11FCD34D-C2FC-403F-AC33-5954E5D28C7B}" type="pres">
      <dgm:prSet presAssocID="{BCEC3BA3-17EE-4FCF-AD25-B402D5972682}" presName="desTx" presStyleLbl="fgAcc1" presStyleIdx="0" presStyleCnt="3">
        <dgm:presLayoutVars>
          <dgm:bulletEnabled val="1"/>
        </dgm:presLayoutVars>
      </dgm:prSet>
      <dgm:spPr/>
    </dgm:pt>
    <dgm:pt modelId="{432FDFD3-3A43-4BE0-992F-679994BB4D92}" type="pres">
      <dgm:prSet presAssocID="{3032A35E-A615-4783-AA64-D2483757B078}" presName="sibTrans" presStyleLbl="sibTrans2D1" presStyleIdx="0" presStyleCnt="2"/>
      <dgm:spPr/>
    </dgm:pt>
    <dgm:pt modelId="{EFBF2179-2AAA-48F0-A809-3C9C097B17BD}" type="pres">
      <dgm:prSet presAssocID="{3032A35E-A615-4783-AA64-D2483757B078}" presName="connTx" presStyleLbl="sibTrans2D1" presStyleIdx="0" presStyleCnt="2"/>
      <dgm:spPr/>
    </dgm:pt>
    <dgm:pt modelId="{3A847782-6443-4BA6-AE85-0429544B5A9B}" type="pres">
      <dgm:prSet presAssocID="{0903FF68-8E6C-41AF-8976-06B812324ADC}" presName="composite" presStyleCnt="0"/>
      <dgm:spPr/>
    </dgm:pt>
    <dgm:pt modelId="{5AA93BD0-AF11-44D2-8D10-8593F1C1D02A}" type="pres">
      <dgm:prSet presAssocID="{0903FF68-8E6C-41AF-8976-06B812324AD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A1F7F9-86E0-4AA0-AF98-08BEA6396278}" type="pres">
      <dgm:prSet presAssocID="{0903FF68-8E6C-41AF-8976-06B812324ADC}" presName="parSh" presStyleLbl="node1" presStyleIdx="1" presStyleCnt="3"/>
      <dgm:spPr/>
    </dgm:pt>
    <dgm:pt modelId="{D472AB79-DA9F-4DA6-AD87-96F89BA6F000}" type="pres">
      <dgm:prSet presAssocID="{0903FF68-8E6C-41AF-8976-06B812324ADC}" presName="desTx" presStyleLbl="fgAcc1" presStyleIdx="1" presStyleCnt="3">
        <dgm:presLayoutVars>
          <dgm:bulletEnabled val="1"/>
        </dgm:presLayoutVars>
      </dgm:prSet>
      <dgm:spPr/>
    </dgm:pt>
    <dgm:pt modelId="{2F75CE71-32DE-4224-A9B0-58078DFA4D48}" type="pres">
      <dgm:prSet presAssocID="{9FFFD727-85DC-4039-956C-FE9937F3A9CC}" presName="sibTrans" presStyleLbl="sibTrans2D1" presStyleIdx="1" presStyleCnt="2"/>
      <dgm:spPr/>
    </dgm:pt>
    <dgm:pt modelId="{45CD30DF-3F74-424C-A47F-D689712B721B}" type="pres">
      <dgm:prSet presAssocID="{9FFFD727-85DC-4039-956C-FE9937F3A9CC}" presName="connTx" presStyleLbl="sibTrans2D1" presStyleIdx="1" presStyleCnt="2"/>
      <dgm:spPr/>
    </dgm:pt>
    <dgm:pt modelId="{4B780D59-BB9B-490E-88D4-0FDC0FC4FEF5}" type="pres">
      <dgm:prSet presAssocID="{DFE761C0-A50C-4973-9479-79CCB1B0C1DC}" presName="composite" presStyleCnt="0"/>
      <dgm:spPr/>
    </dgm:pt>
    <dgm:pt modelId="{7C2AC823-5A61-4A98-9C18-3626DC022016}" type="pres">
      <dgm:prSet presAssocID="{DFE761C0-A50C-4973-9479-79CCB1B0C1D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0D7A8E-241F-4895-B97D-D2DE0FA16DE4}" type="pres">
      <dgm:prSet presAssocID="{DFE761C0-A50C-4973-9479-79CCB1B0C1DC}" presName="parSh" presStyleLbl="node1" presStyleIdx="2" presStyleCnt="3"/>
      <dgm:spPr/>
    </dgm:pt>
    <dgm:pt modelId="{54ECCFED-9AF9-4ABA-AFB2-EE9D41BCF528}" type="pres">
      <dgm:prSet presAssocID="{DFE761C0-A50C-4973-9479-79CCB1B0C1DC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0A8ED01-DA49-4CF3-9BE3-4DAD2AD96707}" type="presOf" srcId="{3032A35E-A615-4783-AA64-D2483757B078}" destId="{EFBF2179-2AAA-48F0-A809-3C9C097B17BD}" srcOrd="1" destOrd="0" presId="urn:microsoft.com/office/officeart/2005/8/layout/process3"/>
    <dgm:cxn modelId="{EF298807-F975-45EE-9072-99A16C888345}" srcId="{5BD4219C-A098-4EA9-8E37-40365AFB78F5}" destId="{DFE761C0-A50C-4973-9479-79CCB1B0C1DC}" srcOrd="2" destOrd="0" parTransId="{9E9DFD50-CF05-4442-980D-4A27E06497B0}" sibTransId="{4BD135A1-A7BE-44BB-B632-2CBDD5B2F60A}"/>
    <dgm:cxn modelId="{E8AEA40C-D6D2-4050-BA7B-B8B8971036A8}" type="presOf" srcId="{5266CDD4-ABD4-4DD3-9CCE-7BBDB11C00D0}" destId="{54ECCFED-9AF9-4ABA-AFB2-EE9D41BCF528}" srcOrd="0" destOrd="1" presId="urn:microsoft.com/office/officeart/2005/8/layout/process3"/>
    <dgm:cxn modelId="{830B2015-9027-4F86-A427-8EF2C0B61265}" srcId="{DFE761C0-A50C-4973-9479-79CCB1B0C1DC}" destId="{EC9AB78D-7BD0-4B87-86C1-A39C1AA191E6}" srcOrd="2" destOrd="0" parTransId="{FBA47A11-E133-4901-9EB6-04122FC9A049}" sibTransId="{BB7B1BDC-E6EC-4982-AC80-4EF98787C79F}"/>
    <dgm:cxn modelId="{BCDF4019-E91A-4959-870A-0A89AFBFA35D}" srcId="{DFE761C0-A50C-4973-9479-79CCB1B0C1DC}" destId="{5266CDD4-ABD4-4DD3-9CCE-7BBDB11C00D0}" srcOrd="1" destOrd="0" parTransId="{21E70F1C-4CED-4748-A23E-9F29C9CDBE28}" sibTransId="{D5B8675E-1D09-4FFF-8B43-4DD57BB43A33}"/>
    <dgm:cxn modelId="{69BC3D28-95C9-48B3-AC7A-FD25DE720FE8}" type="presOf" srcId="{EC9AB78D-7BD0-4B87-86C1-A39C1AA191E6}" destId="{54ECCFED-9AF9-4ABA-AFB2-EE9D41BCF528}" srcOrd="0" destOrd="2" presId="urn:microsoft.com/office/officeart/2005/8/layout/process3"/>
    <dgm:cxn modelId="{1BEFD029-5BDE-441F-81F8-D6D19EFC7A8F}" srcId="{0903FF68-8E6C-41AF-8976-06B812324ADC}" destId="{4439CA48-C03E-475C-96D2-49E5B921A479}" srcOrd="0" destOrd="0" parTransId="{4FCD83BA-1E86-457E-939B-B8CB90C91502}" sibTransId="{78500592-F34C-4107-ACA9-A01452019724}"/>
    <dgm:cxn modelId="{720D5E31-464C-44B8-B720-391B2DCD5B8D}" srcId="{BCEC3BA3-17EE-4FCF-AD25-B402D5972682}" destId="{E14B588D-06C4-4C72-BCE0-CB4E80A7C05B}" srcOrd="0" destOrd="0" parTransId="{6B2AC6D7-2BE7-4B16-B0A7-07871113B594}" sibTransId="{50519053-A5AC-4B55-AE8E-86C44653B1D7}"/>
    <dgm:cxn modelId="{65620634-16D2-4C4C-9FD8-F74E6B502617}" type="presOf" srcId="{4439CA48-C03E-475C-96D2-49E5B921A479}" destId="{D472AB79-DA9F-4DA6-AD87-96F89BA6F000}" srcOrd="0" destOrd="0" presId="urn:microsoft.com/office/officeart/2005/8/layout/process3"/>
    <dgm:cxn modelId="{99C9C937-ACF6-4AB9-B577-50EFAA8628AD}" type="presOf" srcId="{BCEC3BA3-17EE-4FCF-AD25-B402D5972682}" destId="{CA051081-5033-4207-8849-696ACECB7755}" srcOrd="0" destOrd="0" presId="urn:microsoft.com/office/officeart/2005/8/layout/process3"/>
    <dgm:cxn modelId="{C8B5823F-7358-4AE3-B231-FD7CA8CCD452}" srcId="{BCEC3BA3-17EE-4FCF-AD25-B402D5972682}" destId="{6E21A434-D6CA-461C-BD55-85C3D0C7CC23}" srcOrd="1" destOrd="0" parTransId="{8211D00B-A311-4F1C-B2E6-5355E9A67E4B}" sibTransId="{E1F5BE10-7A78-4D88-853D-0E0978A581C0}"/>
    <dgm:cxn modelId="{E55A8144-E8C9-4881-A4DC-B46E8C464A1B}" type="presOf" srcId="{9FFFD727-85DC-4039-956C-FE9937F3A9CC}" destId="{2F75CE71-32DE-4224-A9B0-58078DFA4D48}" srcOrd="0" destOrd="0" presId="urn:microsoft.com/office/officeart/2005/8/layout/process3"/>
    <dgm:cxn modelId="{7F503E65-55A1-4720-ACD1-0D955D171597}" type="presOf" srcId="{5BD4219C-A098-4EA9-8E37-40365AFB78F5}" destId="{B76B74C1-F14C-460D-99AB-8E0082F0D950}" srcOrd="0" destOrd="0" presId="urn:microsoft.com/office/officeart/2005/8/layout/process3"/>
    <dgm:cxn modelId="{BF149C6C-3C52-473A-BC0C-BD10F73F6E96}" type="presOf" srcId="{3032A35E-A615-4783-AA64-D2483757B078}" destId="{432FDFD3-3A43-4BE0-992F-679994BB4D92}" srcOrd="0" destOrd="0" presId="urn:microsoft.com/office/officeart/2005/8/layout/process3"/>
    <dgm:cxn modelId="{DD46CC87-531A-4D86-BBF1-A2F8C278587E}" srcId="{5BD4219C-A098-4EA9-8E37-40365AFB78F5}" destId="{BCEC3BA3-17EE-4FCF-AD25-B402D5972682}" srcOrd="0" destOrd="0" parTransId="{95A1DEFF-69E5-48D7-8AF7-5D9D9CE1E52B}" sibTransId="{3032A35E-A615-4783-AA64-D2483757B078}"/>
    <dgm:cxn modelId="{6B76F79C-F9B8-47D0-B8DA-12921CD2144F}" type="presOf" srcId="{9FFFD727-85DC-4039-956C-FE9937F3A9CC}" destId="{45CD30DF-3F74-424C-A47F-D689712B721B}" srcOrd="1" destOrd="0" presId="urn:microsoft.com/office/officeart/2005/8/layout/process3"/>
    <dgm:cxn modelId="{B95CECAB-DA79-4B2B-81E0-D8713EE23E94}" type="presOf" srcId="{DFE761C0-A50C-4973-9479-79CCB1B0C1DC}" destId="{EE0D7A8E-241F-4895-B97D-D2DE0FA16DE4}" srcOrd="1" destOrd="0" presId="urn:microsoft.com/office/officeart/2005/8/layout/process3"/>
    <dgm:cxn modelId="{CEF9BDAE-77D6-432C-B454-56372D5C770D}" srcId="{5BD4219C-A098-4EA9-8E37-40365AFB78F5}" destId="{0903FF68-8E6C-41AF-8976-06B812324ADC}" srcOrd="1" destOrd="0" parTransId="{78D8F05E-83A6-4588-A96F-7035AA48E15B}" sibTransId="{9FFFD727-85DC-4039-956C-FE9937F3A9CC}"/>
    <dgm:cxn modelId="{68045CAF-9AF6-4888-92C4-59E13FC67F28}" type="presOf" srcId="{65E80024-F12F-4068-AFD2-6BD3F564816C}" destId="{D472AB79-DA9F-4DA6-AD87-96F89BA6F000}" srcOrd="0" destOrd="1" presId="urn:microsoft.com/office/officeart/2005/8/layout/process3"/>
    <dgm:cxn modelId="{9D0B88B0-0175-4CEC-A700-C606E3AC413C}" type="presOf" srcId="{DFE761C0-A50C-4973-9479-79CCB1B0C1DC}" destId="{7C2AC823-5A61-4A98-9C18-3626DC022016}" srcOrd="0" destOrd="0" presId="urn:microsoft.com/office/officeart/2005/8/layout/process3"/>
    <dgm:cxn modelId="{4C4E94B1-4BC5-44A9-87A0-7E58A8FD7C50}" type="presOf" srcId="{0903FF68-8E6C-41AF-8976-06B812324ADC}" destId="{F3A1F7F9-86E0-4AA0-AF98-08BEA6396278}" srcOrd="1" destOrd="0" presId="urn:microsoft.com/office/officeart/2005/8/layout/process3"/>
    <dgm:cxn modelId="{EE4C56B7-7FD2-4331-8629-EF4333130037}" type="presOf" srcId="{BCEC3BA3-17EE-4FCF-AD25-B402D5972682}" destId="{5A8C1B4D-53AC-4AE1-88C5-00BB97AB189F}" srcOrd="1" destOrd="0" presId="urn:microsoft.com/office/officeart/2005/8/layout/process3"/>
    <dgm:cxn modelId="{335695B8-AC1B-49DE-B8B4-B67419BA673A}" srcId="{DFE761C0-A50C-4973-9479-79CCB1B0C1DC}" destId="{BA3EB1C0-F46A-4A27-ADC3-8CD82F66A96C}" srcOrd="0" destOrd="0" parTransId="{2C8C570C-E111-43E0-BECE-DD203D915A10}" sibTransId="{D44382E5-FFCF-4B33-A258-1A1003199A75}"/>
    <dgm:cxn modelId="{EEAB5EBF-B1E7-4CD7-81D0-F6E6C466FC82}" srcId="{0903FF68-8E6C-41AF-8976-06B812324ADC}" destId="{65E80024-F12F-4068-AFD2-6BD3F564816C}" srcOrd="1" destOrd="0" parTransId="{53191332-A6C0-48D2-89B4-8228E566D288}" sibTransId="{D7029DF7-B8B8-4959-BB3D-412C7807D566}"/>
    <dgm:cxn modelId="{5C7664C6-8EA4-4803-99A6-1E8DB52641A7}" type="presOf" srcId="{BA3EB1C0-F46A-4A27-ADC3-8CD82F66A96C}" destId="{54ECCFED-9AF9-4ABA-AFB2-EE9D41BCF528}" srcOrd="0" destOrd="0" presId="urn:microsoft.com/office/officeart/2005/8/layout/process3"/>
    <dgm:cxn modelId="{1358A7DF-E6A6-4980-823A-8000D88385FC}" type="presOf" srcId="{6E21A434-D6CA-461C-BD55-85C3D0C7CC23}" destId="{11FCD34D-C2FC-403F-AC33-5954E5D28C7B}" srcOrd="0" destOrd="1" presId="urn:microsoft.com/office/officeart/2005/8/layout/process3"/>
    <dgm:cxn modelId="{F29032E2-48C6-4486-BE77-0436402B97FE}" type="presOf" srcId="{E14B588D-06C4-4C72-BCE0-CB4E80A7C05B}" destId="{11FCD34D-C2FC-403F-AC33-5954E5D28C7B}" srcOrd="0" destOrd="0" presId="urn:microsoft.com/office/officeart/2005/8/layout/process3"/>
    <dgm:cxn modelId="{95D208F5-5C1C-4E06-BDAF-AC39EAE2ACA1}" srcId="{0903FF68-8E6C-41AF-8976-06B812324ADC}" destId="{4F41005A-DB86-402F-877D-537FEBDB3ED0}" srcOrd="2" destOrd="0" parTransId="{0136F109-9C38-477F-99EC-A3C03AA54A5C}" sibTransId="{07D4D7E4-0119-49D1-A77F-768E7AA1446E}"/>
    <dgm:cxn modelId="{C0AF15F7-DC8B-4AA4-A61C-0A36ECAB53A7}" type="presOf" srcId="{0903FF68-8E6C-41AF-8976-06B812324ADC}" destId="{5AA93BD0-AF11-44D2-8D10-8593F1C1D02A}" srcOrd="0" destOrd="0" presId="urn:microsoft.com/office/officeart/2005/8/layout/process3"/>
    <dgm:cxn modelId="{B293D9FC-24D7-48B7-995F-86FBE00B1784}" type="presOf" srcId="{4F41005A-DB86-402F-877D-537FEBDB3ED0}" destId="{D472AB79-DA9F-4DA6-AD87-96F89BA6F000}" srcOrd="0" destOrd="2" presId="urn:microsoft.com/office/officeart/2005/8/layout/process3"/>
    <dgm:cxn modelId="{308490A2-D726-4098-9E9F-E7C60F43D84D}" type="presParOf" srcId="{B76B74C1-F14C-460D-99AB-8E0082F0D950}" destId="{A5357589-B180-4170-B854-026CB322DCFC}" srcOrd="0" destOrd="0" presId="urn:microsoft.com/office/officeart/2005/8/layout/process3"/>
    <dgm:cxn modelId="{85CF1A9F-15BE-4869-93B2-1834DF169CE7}" type="presParOf" srcId="{A5357589-B180-4170-B854-026CB322DCFC}" destId="{CA051081-5033-4207-8849-696ACECB7755}" srcOrd="0" destOrd="0" presId="urn:microsoft.com/office/officeart/2005/8/layout/process3"/>
    <dgm:cxn modelId="{E103D758-14C1-4071-87BA-0EB9737F2533}" type="presParOf" srcId="{A5357589-B180-4170-B854-026CB322DCFC}" destId="{5A8C1B4D-53AC-4AE1-88C5-00BB97AB189F}" srcOrd="1" destOrd="0" presId="urn:microsoft.com/office/officeart/2005/8/layout/process3"/>
    <dgm:cxn modelId="{A7F96317-689D-4975-9856-1ACFAD89C8AE}" type="presParOf" srcId="{A5357589-B180-4170-B854-026CB322DCFC}" destId="{11FCD34D-C2FC-403F-AC33-5954E5D28C7B}" srcOrd="2" destOrd="0" presId="urn:microsoft.com/office/officeart/2005/8/layout/process3"/>
    <dgm:cxn modelId="{1FFF57EF-2A46-467A-829C-E2BB342D404A}" type="presParOf" srcId="{B76B74C1-F14C-460D-99AB-8E0082F0D950}" destId="{432FDFD3-3A43-4BE0-992F-679994BB4D92}" srcOrd="1" destOrd="0" presId="urn:microsoft.com/office/officeart/2005/8/layout/process3"/>
    <dgm:cxn modelId="{0CF1C469-3950-450E-A305-57711C09873E}" type="presParOf" srcId="{432FDFD3-3A43-4BE0-992F-679994BB4D92}" destId="{EFBF2179-2AAA-48F0-A809-3C9C097B17BD}" srcOrd="0" destOrd="0" presId="urn:microsoft.com/office/officeart/2005/8/layout/process3"/>
    <dgm:cxn modelId="{DFED0789-A2BC-4CDE-A022-118E56CA6E2E}" type="presParOf" srcId="{B76B74C1-F14C-460D-99AB-8E0082F0D950}" destId="{3A847782-6443-4BA6-AE85-0429544B5A9B}" srcOrd="2" destOrd="0" presId="urn:microsoft.com/office/officeart/2005/8/layout/process3"/>
    <dgm:cxn modelId="{9BAE8600-1E2C-4EF4-9B6B-02DA641717C2}" type="presParOf" srcId="{3A847782-6443-4BA6-AE85-0429544B5A9B}" destId="{5AA93BD0-AF11-44D2-8D10-8593F1C1D02A}" srcOrd="0" destOrd="0" presId="urn:microsoft.com/office/officeart/2005/8/layout/process3"/>
    <dgm:cxn modelId="{913B592B-57F9-43FF-A11A-DB2E857D95AC}" type="presParOf" srcId="{3A847782-6443-4BA6-AE85-0429544B5A9B}" destId="{F3A1F7F9-86E0-4AA0-AF98-08BEA6396278}" srcOrd="1" destOrd="0" presId="urn:microsoft.com/office/officeart/2005/8/layout/process3"/>
    <dgm:cxn modelId="{8B814BEA-532E-4515-8BC0-A842CC3A93C1}" type="presParOf" srcId="{3A847782-6443-4BA6-AE85-0429544B5A9B}" destId="{D472AB79-DA9F-4DA6-AD87-96F89BA6F000}" srcOrd="2" destOrd="0" presId="urn:microsoft.com/office/officeart/2005/8/layout/process3"/>
    <dgm:cxn modelId="{8A9FA8AC-B33E-4914-A038-77F26E15A10B}" type="presParOf" srcId="{B76B74C1-F14C-460D-99AB-8E0082F0D950}" destId="{2F75CE71-32DE-4224-A9B0-58078DFA4D48}" srcOrd="3" destOrd="0" presId="urn:microsoft.com/office/officeart/2005/8/layout/process3"/>
    <dgm:cxn modelId="{A59C91FC-9203-43BA-BA01-8F38AF1710F3}" type="presParOf" srcId="{2F75CE71-32DE-4224-A9B0-58078DFA4D48}" destId="{45CD30DF-3F74-424C-A47F-D689712B721B}" srcOrd="0" destOrd="0" presId="urn:microsoft.com/office/officeart/2005/8/layout/process3"/>
    <dgm:cxn modelId="{BE6AEB12-9AF8-48CA-9DB8-A70220B31A6D}" type="presParOf" srcId="{B76B74C1-F14C-460D-99AB-8E0082F0D950}" destId="{4B780D59-BB9B-490E-88D4-0FDC0FC4FEF5}" srcOrd="4" destOrd="0" presId="urn:microsoft.com/office/officeart/2005/8/layout/process3"/>
    <dgm:cxn modelId="{3B9946A0-2B17-4A29-A3F1-902D6DB24AEA}" type="presParOf" srcId="{4B780D59-BB9B-490E-88D4-0FDC0FC4FEF5}" destId="{7C2AC823-5A61-4A98-9C18-3626DC022016}" srcOrd="0" destOrd="0" presId="urn:microsoft.com/office/officeart/2005/8/layout/process3"/>
    <dgm:cxn modelId="{EB12A9A2-3CDE-4936-A0D3-6ECF202ECB17}" type="presParOf" srcId="{4B780D59-BB9B-490E-88D4-0FDC0FC4FEF5}" destId="{EE0D7A8E-241F-4895-B97D-D2DE0FA16DE4}" srcOrd="1" destOrd="0" presId="urn:microsoft.com/office/officeart/2005/8/layout/process3"/>
    <dgm:cxn modelId="{C3B1445A-69FA-497E-B481-0C2F88B43904}" type="presParOf" srcId="{4B780D59-BB9B-490E-88D4-0FDC0FC4FEF5}" destId="{54ECCFED-9AF9-4ABA-AFB2-EE9D41BCF52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C1B4D-53AC-4AE1-88C5-00BB97AB189F}">
      <dsp:nvSpPr>
        <dsp:cNvPr id="0" name=""/>
        <dsp:cNvSpPr/>
      </dsp:nvSpPr>
      <dsp:spPr>
        <a:xfrm>
          <a:off x="5281" y="27273"/>
          <a:ext cx="2401634" cy="2505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Data(0)</a:t>
          </a:r>
        </a:p>
      </dsp:txBody>
      <dsp:txXfrm>
        <a:off x="5281" y="27273"/>
        <a:ext cx="2401634" cy="960653"/>
      </dsp:txXfrm>
    </dsp:sp>
    <dsp:sp modelId="{11FCD34D-C2FC-403F-AC33-5954E5D28C7B}">
      <dsp:nvSpPr>
        <dsp:cNvPr id="0" name=""/>
        <dsp:cNvSpPr/>
      </dsp:nvSpPr>
      <dsp:spPr>
        <a:xfrm>
          <a:off x="497182" y="987926"/>
          <a:ext cx="2401634" cy="334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Fit </a:t>
          </a:r>
          <a:r>
            <a:rPr lang="fr-FR" sz="2400" kern="1200" dirty="0" err="1"/>
            <a:t>scaler</a:t>
          </a:r>
          <a:r>
            <a:rPr lang="fr-FR" sz="2400" kern="1200" dirty="0"/>
            <a:t>(0) sur data(0)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Fit model(0) sur data(0)</a:t>
          </a:r>
        </a:p>
      </dsp:txBody>
      <dsp:txXfrm>
        <a:off x="567523" y="1058267"/>
        <a:ext cx="2260952" cy="3200118"/>
      </dsp:txXfrm>
    </dsp:sp>
    <dsp:sp modelId="{432FDFD3-3A43-4BE0-992F-679994BB4D92}">
      <dsp:nvSpPr>
        <dsp:cNvPr id="0" name=""/>
        <dsp:cNvSpPr/>
      </dsp:nvSpPr>
      <dsp:spPr>
        <a:xfrm>
          <a:off x="2770995" y="208631"/>
          <a:ext cx="771847" cy="597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2770995" y="328218"/>
        <a:ext cx="592466" cy="358763"/>
      </dsp:txXfrm>
    </dsp:sp>
    <dsp:sp modelId="{F3A1F7F9-86E0-4AA0-AF98-08BEA6396278}">
      <dsp:nvSpPr>
        <dsp:cNvPr id="0" name=""/>
        <dsp:cNvSpPr/>
      </dsp:nvSpPr>
      <dsp:spPr>
        <a:xfrm>
          <a:off x="3863232" y="27273"/>
          <a:ext cx="2401634" cy="2505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Data(1) = data(0) +  1 semaine</a:t>
          </a:r>
        </a:p>
      </dsp:txBody>
      <dsp:txXfrm>
        <a:off x="3863232" y="27273"/>
        <a:ext cx="2401634" cy="960653"/>
      </dsp:txXfrm>
    </dsp:sp>
    <dsp:sp modelId="{D472AB79-DA9F-4DA6-AD87-96F89BA6F000}">
      <dsp:nvSpPr>
        <dsp:cNvPr id="0" name=""/>
        <dsp:cNvSpPr/>
      </dsp:nvSpPr>
      <dsp:spPr>
        <a:xfrm>
          <a:off x="4355133" y="987926"/>
          <a:ext cx="2401634" cy="334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Appliquer </a:t>
          </a:r>
          <a:r>
            <a:rPr lang="fr-FR" sz="2400" kern="1200" dirty="0" err="1"/>
            <a:t>scaler</a:t>
          </a:r>
          <a:r>
            <a:rPr lang="fr-FR" sz="2400" kern="1200" dirty="0"/>
            <a:t>(0) et model(0) sur data(1)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Fit </a:t>
          </a:r>
          <a:r>
            <a:rPr lang="fr-FR" sz="2400" kern="1200" dirty="0" err="1"/>
            <a:t>scaler</a:t>
          </a:r>
          <a:r>
            <a:rPr lang="fr-FR" sz="2400" kern="1200" dirty="0"/>
            <a:t>(1) et model(1) sur data(1)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Comparer les 2 clusters avec l’ARI</a:t>
          </a:r>
        </a:p>
      </dsp:txBody>
      <dsp:txXfrm>
        <a:off x="4425474" y="1058267"/>
        <a:ext cx="2260952" cy="3200118"/>
      </dsp:txXfrm>
    </dsp:sp>
    <dsp:sp modelId="{2F75CE71-32DE-4224-A9B0-58078DFA4D48}">
      <dsp:nvSpPr>
        <dsp:cNvPr id="0" name=""/>
        <dsp:cNvSpPr/>
      </dsp:nvSpPr>
      <dsp:spPr>
        <a:xfrm>
          <a:off x="6628945" y="208631"/>
          <a:ext cx="771847" cy="597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kern="1200"/>
        </a:p>
      </dsp:txBody>
      <dsp:txXfrm>
        <a:off x="6628945" y="328218"/>
        <a:ext cx="592466" cy="358763"/>
      </dsp:txXfrm>
    </dsp:sp>
    <dsp:sp modelId="{EE0D7A8E-241F-4895-B97D-D2DE0FA16DE4}">
      <dsp:nvSpPr>
        <dsp:cNvPr id="0" name=""/>
        <dsp:cNvSpPr/>
      </dsp:nvSpPr>
      <dsp:spPr>
        <a:xfrm>
          <a:off x="7721182" y="27273"/>
          <a:ext cx="2401634" cy="2505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Data(n) = data(n-1) + 1 semaine</a:t>
          </a:r>
        </a:p>
      </dsp:txBody>
      <dsp:txXfrm>
        <a:off x="7721182" y="27273"/>
        <a:ext cx="2401634" cy="960653"/>
      </dsp:txXfrm>
    </dsp:sp>
    <dsp:sp modelId="{54ECCFED-9AF9-4ABA-AFB2-EE9D41BCF528}">
      <dsp:nvSpPr>
        <dsp:cNvPr id="0" name=""/>
        <dsp:cNvSpPr/>
      </dsp:nvSpPr>
      <dsp:spPr>
        <a:xfrm>
          <a:off x="8213083" y="987926"/>
          <a:ext cx="2401634" cy="334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Appliquer </a:t>
          </a:r>
          <a:r>
            <a:rPr lang="fr-FR" sz="2400" kern="1200" dirty="0" err="1"/>
            <a:t>scaler</a:t>
          </a:r>
          <a:r>
            <a:rPr lang="fr-FR" sz="2400" kern="1200" dirty="0"/>
            <a:t>(0) et model(0) sur data(n)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Fit </a:t>
          </a:r>
          <a:r>
            <a:rPr lang="fr-FR" sz="2400" kern="1200" dirty="0" err="1"/>
            <a:t>scaler</a:t>
          </a:r>
          <a:r>
            <a:rPr lang="fr-FR" sz="2400" kern="1200" dirty="0"/>
            <a:t>(n) et model(n) sur data(n)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Comparer les 2 clusters avec l’ARI</a:t>
          </a:r>
        </a:p>
      </dsp:txBody>
      <dsp:txXfrm>
        <a:off x="8283424" y="1058267"/>
        <a:ext cx="2260952" cy="3200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50CB3E-18FC-4060-B275-57BCB216A916}" type="datetime1">
              <a:rPr lang="fr-FR" smtClean="0"/>
              <a:t>21/10/2022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72062-30C8-4241-AB8A-C5C3D051E5A8}" type="datetime1">
              <a:rPr lang="fr-FR" smtClean="0"/>
              <a:pPr/>
              <a:t>21/10/2022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F8D0E63-0F6A-47B0-8BD1-6E95B004C87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04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38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31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21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58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sme 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4" name="Espace réservé d’image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 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3" name="Espace réservé du texte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 du présentateur</a:t>
            </a:r>
          </a:p>
        </p:txBody>
      </p:sp>
      <p:sp>
        <p:nvSpPr>
          <p:cNvPr id="14" name="Espace réservé du texte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E-mail</a:t>
            </a:r>
          </a:p>
        </p:txBody>
      </p:sp>
      <p:sp>
        <p:nvSpPr>
          <p:cNvPr id="15" name="Espace réservé du texte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Site web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8" name="Espace réservé d’image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4" name="Espace réservé du texte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5" name="Espace réservé du texte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6" name="Espace réservé du texte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  <p:sp>
        <p:nvSpPr>
          <p:cNvPr id="37" name="Espace réservé du texte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fr-FR" noProof="0"/>
              <a:t>Nom</a:t>
            </a:r>
          </a:p>
          <a:p>
            <a:pPr lvl="1" rtl="0"/>
            <a:r>
              <a:rPr lang="fr-FR" noProof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titre de centr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tx1"/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rtl="0"/>
            <a:fld id="{2C18C1E5-FB55-42F5-BD6D-9CC153FCDBE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z="8800" dirty="0">
                <a:solidFill>
                  <a:schemeClr val="bg1"/>
                </a:solidFill>
              </a:rPr>
              <a:t>Segmentez des clients d'un site e-commerce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sz="3200" b="1" dirty="0">
                <a:solidFill>
                  <a:schemeClr val="bg1"/>
                </a:solidFill>
              </a:rPr>
              <a:t>Formation Data </a:t>
            </a:r>
            <a:r>
              <a:rPr lang="fr-FR" sz="3200" b="1" dirty="0" err="1">
                <a:solidFill>
                  <a:schemeClr val="bg1"/>
                </a:solidFill>
              </a:rPr>
              <a:t>Scientist</a:t>
            </a:r>
            <a:r>
              <a:rPr lang="fr-FR" sz="3200" b="1" dirty="0">
                <a:solidFill>
                  <a:schemeClr val="bg1"/>
                </a:solidFill>
              </a:rPr>
              <a:t> – Projet 5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Segmentation client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sz="3200" dirty="0">
                <a:solidFill>
                  <a:schemeClr val="bg1"/>
                </a:solidFill>
              </a:rPr>
              <a:t>Proposition de clustering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662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variables prises en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Prix moyen des produits achetés par un client</a:t>
            </a:r>
          </a:p>
          <a:p>
            <a:r>
              <a:rPr lang="fr-FR" dirty="0"/>
              <a:t>Nombre total de produits commandés par un client</a:t>
            </a:r>
          </a:p>
          <a:p>
            <a:r>
              <a:rPr lang="fr-FR" dirty="0"/>
              <a:t>Note moyenne donnée par un client pour une commande</a:t>
            </a:r>
          </a:p>
          <a:p>
            <a:r>
              <a:rPr lang="fr-FR" dirty="0"/>
              <a:t>Catégories des produits achetés par un client en moyenne parmi :</a:t>
            </a:r>
          </a:p>
          <a:p>
            <a:pPr lvl="1"/>
            <a:r>
              <a:rPr lang="fr-FR" dirty="0"/>
              <a:t>« culture &amp; tech »,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daylife</a:t>
            </a:r>
            <a:r>
              <a:rPr lang="fr-FR" dirty="0"/>
              <a:t> »,</a:t>
            </a:r>
          </a:p>
          <a:p>
            <a:pPr lvl="1"/>
            <a:r>
              <a:rPr lang="fr-FR" dirty="0"/>
              <a:t>« fashion &amp; gifts »,</a:t>
            </a:r>
          </a:p>
          <a:p>
            <a:pPr lvl="1"/>
            <a:r>
              <a:rPr lang="fr-FR" dirty="0"/>
              <a:t>« home &amp; </a:t>
            </a:r>
            <a:r>
              <a:rPr lang="fr-FR" dirty="0" err="1"/>
              <a:t>works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1929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variables prises en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Distribution des variables</a:t>
            </a:r>
          </a:p>
          <a:p>
            <a:pPr lvl="1"/>
            <a:r>
              <a:rPr lang="fr-FR" dirty="0"/>
              <a:t>Price : en moyenne 126 réal, maximum 6 735 réal, les ¾ des clients commandent des produits à moins de 140 réal</a:t>
            </a:r>
          </a:p>
          <a:p>
            <a:pPr lvl="1"/>
            <a:r>
              <a:rPr lang="fr-FR" dirty="0"/>
              <a:t>Total items </a:t>
            </a:r>
            <a:r>
              <a:rPr lang="fr-FR" dirty="0" err="1"/>
              <a:t>number</a:t>
            </a:r>
            <a:r>
              <a:rPr lang="fr-FR" dirty="0"/>
              <a:t> : la plupart des clients n’ont acheté qu’un seul produit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B5DE35-7C1D-B1AC-B758-670F0809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796" y="3812771"/>
            <a:ext cx="8006900" cy="25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variables prises en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Distribution des variables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864913-05D2-28BC-3788-CF30181E0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2" y="2675151"/>
            <a:ext cx="4392724" cy="243008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8551CEB-8211-A594-F243-DEA57151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65" y="3938309"/>
            <a:ext cx="4374150" cy="24300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0B2B62-3DAD-DC5A-3C29-0A3094AA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644" y="1888639"/>
            <a:ext cx="2213388" cy="23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3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variables prises en compte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Distribution des variables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14</a:t>
            </a:fld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1CFE6F-97B6-6AEC-5F65-8ECDF100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79" y="2732182"/>
            <a:ext cx="3786215" cy="33623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398AF5E-3982-E3E1-BC0B-2CC47498E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" b="-1"/>
          <a:stretch/>
        </p:blipFill>
        <p:spPr>
          <a:xfrm>
            <a:off x="1965512" y="2732182"/>
            <a:ext cx="3810028" cy="33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Nombre de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Dendrogramme : 4 grands clusters ressortent ou 8 si l’on va plus dans le détail</a:t>
            </a:r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15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EA50FB-FC11-D3CD-854E-C7BAFD0D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500" y="2671156"/>
            <a:ext cx="5490712" cy="4004176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B1D12CE-E73C-E158-C8CF-F7510D1F48C7}"/>
              </a:ext>
            </a:extLst>
          </p:cNvPr>
          <p:cNvCxnSpPr/>
          <p:nvPr/>
        </p:nvCxnSpPr>
        <p:spPr>
          <a:xfrm>
            <a:off x="3291840" y="4294909"/>
            <a:ext cx="55750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6B78469A-CDE0-BF12-0A72-E95099F57569}"/>
              </a:ext>
            </a:extLst>
          </p:cNvPr>
          <p:cNvSpPr txBox="1"/>
          <p:nvPr/>
        </p:nvSpPr>
        <p:spPr>
          <a:xfrm>
            <a:off x="8896489" y="4128517"/>
            <a:ext cx="34546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4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E15FB9B-D17C-591F-E693-AD594D0C8C69}"/>
              </a:ext>
            </a:extLst>
          </p:cNvPr>
          <p:cNvCxnSpPr/>
          <p:nvPr/>
        </p:nvCxnSpPr>
        <p:spPr>
          <a:xfrm>
            <a:off x="3291840" y="5018115"/>
            <a:ext cx="55750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88335DD-5F35-BC96-B17B-828C16064E70}"/>
              </a:ext>
            </a:extLst>
          </p:cNvPr>
          <p:cNvSpPr txBox="1"/>
          <p:nvPr/>
        </p:nvSpPr>
        <p:spPr>
          <a:xfrm>
            <a:off x="8881734" y="4819331"/>
            <a:ext cx="34546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3869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Nombre de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méthode du coude confirme une franche inflexion à 4 clusters et une très légère à 7 et 8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84F43E-E2B5-C399-D896-D4B20B99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37" y="2742029"/>
            <a:ext cx="5210213" cy="38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7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Nombre de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7435735" cy="4105656"/>
          </a:xfrm>
        </p:spPr>
        <p:txBody>
          <a:bodyPr>
            <a:normAutofit/>
          </a:bodyPr>
          <a:lstStyle/>
          <a:p>
            <a:r>
              <a:rPr lang="fr-FR" dirty="0"/>
              <a:t>Pour confirmer ces analyses, ainsi que la stabilité du clustering, nous procédons ainsi : </a:t>
            </a:r>
          </a:p>
          <a:p>
            <a:pPr lvl="1"/>
            <a:r>
              <a:rPr lang="fr-FR" dirty="0"/>
              <a:t>Pour chaque nombre de clusters à tester : </a:t>
            </a:r>
          </a:p>
          <a:p>
            <a:pPr lvl="2"/>
            <a:r>
              <a:rPr lang="fr-FR" dirty="0"/>
              <a:t>Découpage aléatoire des données en 4 échantillons</a:t>
            </a:r>
          </a:p>
          <a:p>
            <a:pPr lvl="2"/>
            <a:r>
              <a:rPr lang="fr-FR" dirty="0"/>
              <a:t>Application de méthodes de clustering (k-</a:t>
            </a:r>
            <a:r>
              <a:rPr lang="fr-FR" dirty="0" err="1"/>
              <a:t>means</a:t>
            </a:r>
            <a:r>
              <a:rPr lang="fr-FR" dirty="0"/>
              <a:t> et </a:t>
            </a:r>
            <a:r>
              <a:rPr lang="fr-FR" dirty="0" err="1"/>
              <a:t>ward</a:t>
            </a:r>
            <a:r>
              <a:rPr lang="fr-FR" dirty="0"/>
              <a:t>) non supervisées sur chacun des échantillons</a:t>
            </a:r>
          </a:p>
          <a:p>
            <a:pPr lvl="2"/>
            <a:r>
              <a:rPr lang="fr-FR" dirty="0"/>
              <a:t>Calcul de métriques d’évaluation des clusters</a:t>
            </a:r>
          </a:p>
          <a:p>
            <a:r>
              <a:rPr lang="fr-FR" dirty="0"/>
              <a:t>Le clustering k-</a:t>
            </a:r>
            <a:r>
              <a:rPr lang="fr-FR" dirty="0" err="1"/>
              <a:t>means</a:t>
            </a:r>
            <a:r>
              <a:rPr lang="fr-FR" dirty="0"/>
              <a:t> est le plus efficace et stable et nous indique que le meilleur nombre de clusters est 8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17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A8BE35-01BC-BE9A-8C66-8BE53B85C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938" y="3779520"/>
            <a:ext cx="3711862" cy="22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définition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Valeurs moyenne par cluster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18</a:t>
            </a:fld>
            <a:endParaRPr lang="fr-FR" noProof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1D544A4E-D181-20C0-F6B9-73A81319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23" y="2909456"/>
            <a:ext cx="9914945" cy="30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9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6D55D00E-10E3-72A5-8E3D-BFAC61A6A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480" y="1980690"/>
            <a:ext cx="1955258" cy="4558222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AF2AC4-3FBF-3EED-27D8-E33AE66A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36" y="1963959"/>
            <a:ext cx="1987644" cy="455417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CBC7814-A32B-1180-89A5-E918C90A6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738" y="1996345"/>
            <a:ext cx="1955258" cy="45217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F0A6171-4BC5-8EB8-3157-15C896D5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définition des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E707D-122D-8748-2570-39F75CDA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8F3A6E21-4E50-1B1A-E86A-55E2285741D4}"/>
              </a:ext>
            </a:extLst>
          </p:cNvPr>
          <p:cNvSpPr txBox="1">
            <a:spLocks/>
          </p:cNvSpPr>
          <p:nvPr/>
        </p:nvSpPr>
        <p:spPr>
          <a:xfrm>
            <a:off x="838200" y="2075688"/>
            <a:ext cx="4159102" cy="4105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clusters 7, 2 et 4 ont le même profil de prix, de nombre de produits commandés et de note. Ce qui diffèrent ce sont les catégories de produits consommés</a:t>
            </a:r>
          </a:p>
        </p:txBody>
      </p:sp>
    </p:spTree>
    <p:extLst>
      <p:ext uri="{BB962C8B-B14F-4D97-AF65-F5344CB8AC3E}">
        <p14:creationId xmlns:p14="http://schemas.microsoft.com/office/powerpoint/2010/main" val="122329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dirty="0"/>
              <a:t>Contexte</a:t>
            </a:r>
          </a:p>
          <a:p>
            <a:pPr lvl="0" rtl="0"/>
            <a:r>
              <a:rPr lang="fr-FR" dirty="0"/>
              <a:t>Analyse des données</a:t>
            </a:r>
          </a:p>
          <a:p>
            <a:pPr lvl="0" rtl="0"/>
            <a:r>
              <a:rPr lang="fr-FR" dirty="0"/>
              <a:t>Segmentation client</a:t>
            </a:r>
          </a:p>
          <a:p>
            <a:pPr lvl="0" rtl="0"/>
            <a:r>
              <a:rPr lang="fr-FR" dirty="0"/>
              <a:t>Maintenance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B1E77D-BC6B-46E9-A266-292BF5B6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21/10/2022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E18432-CFA9-4F2E-902D-95B38069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sz="1600" dirty="0">
                <a:solidFill>
                  <a:schemeClr val="bg1"/>
                </a:solidFill>
              </a:rPr>
              <a:t>Segmentez des clients d'un site e-commerce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fr-FR" smtClean="0"/>
              <a:pPr rtl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A6171-4BC5-8EB8-3157-15C896D5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définition des clusters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1E707D-122D-8748-2570-39F75CDA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20</a:t>
            </a:fld>
            <a:endParaRPr lang="fr-FR" noProof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54268B3-85FF-8BB2-637D-EECB0E17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13" y="1948066"/>
            <a:ext cx="1963355" cy="45865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80AF122-2600-DD1C-F652-38C7BECCD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73" y="1967038"/>
            <a:ext cx="1947162" cy="452583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59DDDBA-A52B-E2A7-10A4-131479DC5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340" y="1942749"/>
            <a:ext cx="1987644" cy="45501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C1257EB-9B56-CCDF-B6CF-DA2F66028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789" y="1948066"/>
            <a:ext cx="2020029" cy="458655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F62E2A3-E65F-BA64-99D0-6A0EE0CA7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625" y="1952869"/>
            <a:ext cx="1963355" cy="45541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E0445F-3548-3BA7-6E99-D3CB0A271844}"/>
              </a:ext>
            </a:extLst>
          </p:cNvPr>
          <p:cNvSpPr/>
          <p:nvPr/>
        </p:nvSpPr>
        <p:spPr>
          <a:xfrm>
            <a:off x="1154213" y="5157694"/>
            <a:ext cx="1987644" cy="13769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F9C22F-B808-7EAC-6078-251B78E32F04}"/>
              </a:ext>
            </a:extLst>
          </p:cNvPr>
          <p:cNvSpPr/>
          <p:nvPr/>
        </p:nvSpPr>
        <p:spPr>
          <a:xfrm>
            <a:off x="3111373" y="3665778"/>
            <a:ext cx="1987644" cy="13769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B4DB76-D1D4-C384-0B1A-7AD99BF53185}"/>
              </a:ext>
            </a:extLst>
          </p:cNvPr>
          <p:cNvSpPr/>
          <p:nvPr/>
        </p:nvSpPr>
        <p:spPr>
          <a:xfrm>
            <a:off x="5102178" y="3665777"/>
            <a:ext cx="1987644" cy="13769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D22470-2D9A-6392-C41E-E4A9D19E51D4}"/>
              </a:ext>
            </a:extLst>
          </p:cNvPr>
          <p:cNvSpPr/>
          <p:nvPr/>
        </p:nvSpPr>
        <p:spPr>
          <a:xfrm>
            <a:off x="7074902" y="2173860"/>
            <a:ext cx="1987644" cy="13769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6E482B-E98D-582B-36DA-47FE58D7C5A7}"/>
              </a:ext>
            </a:extLst>
          </p:cNvPr>
          <p:cNvSpPr/>
          <p:nvPr/>
        </p:nvSpPr>
        <p:spPr>
          <a:xfrm>
            <a:off x="9062546" y="2173860"/>
            <a:ext cx="1987644" cy="1376931"/>
          </a:xfrm>
          <a:prstGeom prst="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46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définition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8 clusters, classés par nombre décroissant de clients :</a:t>
            </a:r>
          </a:p>
          <a:p>
            <a:pPr lvl="1"/>
            <a:r>
              <a:rPr lang="en-US" dirty="0"/>
              <a:t>7 : clients </a:t>
            </a:r>
            <a:r>
              <a:rPr lang="en-US" dirty="0" err="1"/>
              <a:t>satisfaits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1 </a:t>
            </a:r>
            <a:r>
              <a:rPr lang="en-US" dirty="0" err="1"/>
              <a:t>produit</a:t>
            </a:r>
            <a:r>
              <a:rPr lang="en-US" dirty="0"/>
              <a:t> de la </a:t>
            </a:r>
            <a:r>
              <a:rPr lang="en-US" dirty="0" err="1"/>
              <a:t>catégorie</a:t>
            </a:r>
            <a:r>
              <a:rPr lang="en-US" dirty="0"/>
              <a:t> “fashion &amp; gifts”</a:t>
            </a:r>
          </a:p>
          <a:p>
            <a:pPr lvl="1"/>
            <a:r>
              <a:rPr lang="en-US" dirty="0"/>
              <a:t>2 : clients </a:t>
            </a:r>
            <a:r>
              <a:rPr lang="en-US" dirty="0" err="1"/>
              <a:t>satisfaits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1 </a:t>
            </a:r>
            <a:r>
              <a:rPr lang="en-US" dirty="0" err="1"/>
              <a:t>produit</a:t>
            </a:r>
            <a:r>
              <a:rPr lang="en-US" dirty="0"/>
              <a:t> de la </a:t>
            </a:r>
            <a:r>
              <a:rPr lang="en-US" dirty="0" err="1"/>
              <a:t>catégorie</a:t>
            </a:r>
            <a:r>
              <a:rPr lang="en-US" dirty="0"/>
              <a:t> “home &amp; works”</a:t>
            </a:r>
          </a:p>
          <a:p>
            <a:pPr lvl="1"/>
            <a:r>
              <a:rPr lang="en-US" dirty="0"/>
              <a:t>4 : clients </a:t>
            </a:r>
            <a:r>
              <a:rPr lang="en-US" dirty="0" err="1"/>
              <a:t>satisfaits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1 </a:t>
            </a:r>
            <a:r>
              <a:rPr lang="en-US" dirty="0" err="1"/>
              <a:t>produit</a:t>
            </a:r>
            <a:r>
              <a:rPr lang="en-US" dirty="0"/>
              <a:t> de la </a:t>
            </a:r>
            <a:r>
              <a:rPr lang="en-US" dirty="0" err="1"/>
              <a:t>catégorie</a:t>
            </a:r>
            <a:r>
              <a:rPr lang="en-US" dirty="0"/>
              <a:t> “culture &amp; tech”</a:t>
            </a:r>
          </a:p>
          <a:p>
            <a:pPr lvl="1"/>
            <a:r>
              <a:rPr lang="en-US" dirty="0"/>
              <a:t>1 : clients </a:t>
            </a:r>
            <a:r>
              <a:rPr lang="en-US" dirty="0" err="1"/>
              <a:t>insatisfaits</a:t>
            </a:r>
            <a:endParaRPr lang="en-US" dirty="0"/>
          </a:p>
          <a:p>
            <a:pPr lvl="1"/>
            <a:r>
              <a:rPr lang="en-US" dirty="0"/>
              <a:t>6 : clients </a:t>
            </a:r>
            <a:r>
              <a:rPr lang="en-US" dirty="0" err="1"/>
              <a:t>satisfaits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2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moyenne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0 : clients </a:t>
            </a:r>
            <a:r>
              <a:rPr lang="en-US" dirty="0" err="1"/>
              <a:t>satisfaits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1 </a:t>
            </a:r>
            <a:r>
              <a:rPr lang="en-US" dirty="0" err="1"/>
              <a:t>produit</a:t>
            </a:r>
            <a:r>
              <a:rPr lang="en-US" dirty="0"/>
              <a:t> </a:t>
            </a:r>
            <a:r>
              <a:rPr lang="en-US" dirty="0" err="1"/>
              <a:t>onéreux</a:t>
            </a:r>
            <a:endParaRPr lang="en-US" dirty="0"/>
          </a:p>
          <a:p>
            <a:pPr lvl="1"/>
            <a:r>
              <a:rPr lang="en-US" dirty="0"/>
              <a:t>3 : clients </a:t>
            </a:r>
            <a:r>
              <a:rPr lang="en-US" dirty="0" err="1"/>
              <a:t>fidèles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5 </a:t>
            </a:r>
            <a:r>
              <a:rPr lang="en-US" dirty="0" err="1"/>
              <a:t>produits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moyenne</a:t>
            </a:r>
            <a:endParaRPr lang="en-US" dirty="0"/>
          </a:p>
          <a:p>
            <a:pPr lvl="1"/>
            <a:r>
              <a:rPr lang="en-US" dirty="0"/>
              <a:t>5 : clients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acheté</a:t>
            </a:r>
            <a:r>
              <a:rPr lang="en-US" dirty="0"/>
              <a:t> 1 </a:t>
            </a:r>
            <a:r>
              <a:rPr lang="en-US" dirty="0" err="1"/>
              <a:t>produit</a:t>
            </a:r>
            <a:r>
              <a:rPr lang="en-US" dirty="0"/>
              <a:t> très </a:t>
            </a:r>
            <a:r>
              <a:rPr lang="en-US" dirty="0" err="1"/>
              <a:t>onéreux</a:t>
            </a:r>
            <a:endParaRPr lang="en-US" dirty="0"/>
          </a:p>
          <a:p>
            <a:pPr lvl="1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21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8DA522-E9A2-8EF0-A37C-F7E6245A7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651" y="1917469"/>
            <a:ext cx="4146689" cy="45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6F2BE-E1EA-52A0-7AD9-9B2DEB77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définition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163D73-6C2C-61DF-D24F-F2BD165F8A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Projection des individus après réduction de dimensions (</a:t>
            </a:r>
            <a:r>
              <a:rPr lang="fr-FR" dirty="0" err="1"/>
              <a:t>kPCA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60482A7-607D-A682-DDB8-006F13F2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22</a:t>
            </a:fld>
            <a:endParaRPr lang="fr-FR" noProof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A1CA3DF-6DEE-1AD5-419C-82AD9F96E2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6658" y="2305050"/>
            <a:ext cx="491268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95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Clustering –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2/3 des clients (clusters 7, 2 et 4) n’ont acheté qu’un produit et sont satisfaits</a:t>
            </a:r>
          </a:p>
          <a:p>
            <a:r>
              <a:rPr lang="fr-FR" dirty="0"/>
              <a:t>Les clients les plus fidèles font partie du cluster 3 avec en moyenne 5 produits achetés</a:t>
            </a:r>
          </a:p>
          <a:p>
            <a:r>
              <a:rPr lang="fr-FR" dirty="0"/>
              <a:t>Les clients du cluster 6 sont en cours de fidélisation avec 2 produits achetés</a:t>
            </a:r>
          </a:p>
          <a:p>
            <a:r>
              <a:rPr lang="fr-FR" dirty="0"/>
              <a:t>Les clients des clusters 5 et 0 n’ont acheté qu’un produit mais bien plus onéreux que la moyenne, ils sont à fidéliser en priorité</a:t>
            </a:r>
          </a:p>
          <a:p>
            <a:r>
              <a:rPr lang="fr-FR" dirty="0"/>
              <a:t>Attention aux clients mécontents qui représentent 13% des clients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1993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Maintenance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sz="3200" dirty="0">
                <a:solidFill>
                  <a:schemeClr val="bg1"/>
                </a:solidFill>
              </a:rPr>
              <a:t>Simulation de l’évolution des clusters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206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de maintenance - principe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F3424B1-DF84-0546-EDBA-F99C01686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497133"/>
              </p:ext>
            </p:extLst>
          </p:nvPr>
        </p:nvGraphicFramePr>
        <p:xfrm>
          <a:off x="786000" y="2076450"/>
          <a:ext cx="10620000" cy="43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488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Simulation de maintenance - résultat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clustering reste plutôt stable, la recommandation est une maintenance annuelle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26</a:t>
            </a:fld>
            <a:endParaRPr lang="fr-FR" noProof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555B8B-16DA-4B51-FBC5-3D1CA182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94" y="2687505"/>
            <a:ext cx="9887012" cy="38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2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86FF3-F2A6-BF7A-D600-E64CBE9D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B924D6-DA80-4B74-C8C3-370C0B6C9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dirty="0"/>
              <a:t>21</a:t>
            </a:r>
            <a:r>
              <a:rPr lang="fr-FR" noProof="0" dirty="0"/>
              <a:t>/10/2022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EEA9AD-047B-68C4-B12A-EA6C02494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sz="1600" dirty="0">
                <a:solidFill>
                  <a:schemeClr val="bg1"/>
                </a:solidFill>
              </a:rPr>
              <a:t>Segmentez des clients d'un site e-commerce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57D294-61FA-A792-B9A1-0D95CC15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27</a:t>
            </a:fld>
            <a:endParaRPr lang="fr-FR" noProof="0">
              <a:solidFill>
                <a:schemeClr val="bg1"/>
              </a:solidFill>
            </a:endParaRPr>
          </a:p>
        </p:txBody>
      </p:sp>
      <p:pic>
        <p:nvPicPr>
          <p:cNvPr id="14" name="Espace réservé du contenu 13" descr="Figure humaine en bois">
            <a:extLst>
              <a:ext uri="{FF2B5EF4-FFF2-40B4-BE49-F238E27FC236}">
                <a16:creationId xmlns:a16="http://schemas.microsoft.com/office/drawing/2014/main" id="{4364ABA6-633D-E779-E74C-2B7F08EEC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4288" y="1769533"/>
            <a:ext cx="4992687" cy="3328458"/>
          </a:xfrm>
        </p:spPr>
      </p:pic>
    </p:spTree>
    <p:extLst>
      <p:ext uri="{BB962C8B-B14F-4D97-AF65-F5344CB8AC3E}">
        <p14:creationId xmlns:p14="http://schemas.microsoft.com/office/powerpoint/2010/main" val="125424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C623C8-50CB-7F0D-21A4-64462FA2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!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5CC55C9-E4B0-A61A-957F-7B53DCF9E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79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Contexte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sz="3200" dirty="0">
                <a:solidFill>
                  <a:schemeClr val="bg1"/>
                </a:solidFill>
              </a:rPr>
              <a:t>Mission et objectifs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43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307EA74D-67FB-8BD5-2FCE-C0EA37E031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A002A77-EECF-3EEC-48D6-815A9C83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EABEB74-5DBD-4160-833C-0B5C774A8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 err="1"/>
              <a:t>Olist</a:t>
            </a:r>
            <a:r>
              <a:rPr lang="fr-FR" sz="3200" dirty="0"/>
              <a:t>, une entreprise brésilienne qui propose une solution de vente sur les marketplaces en ligne souhaite fournir une segmentation des clients à ses équipes d’e-commerce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8E30D-4A47-CC86-307B-60276731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pPr rtl="0"/>
              <a:t>4</a:t>
            </a:fld>
            <a:endParaRPr lang="fr-FR" noProof="0"/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F899855-4E9D-FAB4-6DBE-BCB200859A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719" r="9719"/>
          <a:stretch/>
        </p:blipFill>
        <p:spPr/>
      </p:pic>
    </p:spTree>
    <p:extLst>
      <p:ext uri="{BB962C8B-B14F-4D97-AF65-F5344CB8AC3E}">
        <p14:creationId xmlns:p14="http://schemas.microsoft.com/office/powerpoint/2010/main" val="347794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et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A partir des données fournies, identifier les différents types d’utilisateurs</a:t>
            </a:r>
          </a:p>
          <a:p>
            <a:r>
              <a:rPr lang="fr-FR" sz="3600" dirty="0"/>
              <a:t>Fournir une description précise de la segmentation</a:t>
            </a:r>
          </a:p>
          <a:p>
            <a:r>
              <a:rPr lang="fr-FR" sz="3600" dirty="0"/>
              <a:t>Proposer un rythme de maintenance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3524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53F4F-A16A-4B8B-9227-2EB4EFA0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Analyse des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F9879B-7534-4AE1-813D-DDCAD3281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sz="3200" dirty="0">
                <a:solidFill>
                  <a:schemeClr val="bg1"/>
                </a:solidFill>
              </a:rPr>
              <a:t>Nettoyage et cr</a:t>
            </a:r>
            <a:r>
              <a:rPr lang="fr-FR" dirty="0"/>
              <a:t>éation de variables</a:t>
            </a:r>
            <a:endParaRPr lang="fr-FR" sz="3200" dirty="0">
              <a:solidFill>
                <a:schemeClr val="bg1"/>
              </a:solidFill>
            </a:endParaRP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541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jeu de données est composé de plusieurs fichiers :</a:t>
            </a:r>
          </a:p>
          <a:p>
            <a:pPr lvl="1"/>
            <a:r>
              <a:rPr lang="fr-FR" dirty="0"/>
              <a:t>Customer : identification des clients et de leur localisation</a:t>
            </a:r>
          </a:p>
          <a:p>
            <a:pPr lvl="1"/>
            <a:r>
              <a:rPr lang="fr-FR" dirty="0" err="1"/>
              <a:t>Geolocation</a:t>
            </a:r>
            <a:r>
              <a:rPr lang="fr-FR" dirty="0"/>
              <a:t> : données de géolocalisation (latitude, longitude)</a:t>
            </a:r>
          </a:p>
          <a:p>
            <a:pPr lvl="1"/>
            <a:r>
              <a:rPr lang="fr-FR" dirty="0"/>
              <a:t>Items : composition de chaque commande (produits) avec leur prix et frais d’expédition</a:t>
            </a:r>
          </a:p>
          <a:p>
            <a:pPr lvl="1"/>
            <a:r>
              <a:rPr lang="fr-FR" dirty="0"/>
              <a:t>Payments : mode de paiement de chaque commande et échelonnement le cas échéant</a:t>
            </a:r>
          </a:p>
          <a:p>
            <a:pPr lvl="1"/>
            <a:r>
              <a:rPr lang="fr-FR" dirty="0" err="1"/>
              <a:t>Reviews</a:t>
            </a:r>
            <a:r>
              <a:rPr lang="fr-FR" dirty="0"/>
              <a:t> : appréciation de chaque commande (note et commentaire)</a:t>
            </a:r>
          </a:p>
          <a:p>
            <a:pPr lvl="1"/>
            <a:r>
              <a:rPr lang="fr-FR" dirty="0" err="1"/>
              <a:t>Orders</a:t>
            </a:r>
            <a:r>
              <a:rPr lang="fr-FR" dirty="0"/>
              <a:t> : liste des commandes, leur statut et dates (commande, approbation, livraison)</a:t>
            </a:r>
          </a:p>
          <a:p>
            <a:pPr lvl="1"/>
            <a:r>
              <a:rPr lang="fr-FR" dirty="0" err="1"/>
              <a:t>Products</a:t>
            </a:r>
            <a:r>
              <a:rPr lang="fr-FR" dirty="0"/>
              <a:t> : liste des produits, leurs description et caractéristiques</a:t>
            </a:r>
          </a:p>
          <a:p>
            <a:pPr lvl="1"/>
            <a:r>
              <a:rPr lang="fr-FR" dirty="0"/>
              <a:t>Sellers : liste des vendeurs et leur localisation</a:t>
            </a:r>
          </a:p>
          <a:p>
            <a:pPr lvl="1"/>
            <a:r>
              <a:rPr lang="fr-FR" dirty="0"/>
              <a:t>Translation : traduction du portugais vers l’anglais des catégories de produits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8422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traitement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chaque fichier :</a:t>
            </a:r>
          </a:p>
          <a:p>
            <a:pPr lvl="1"/>
            <a:r>
              <a:rPr lang="fr-FR" dirty="0"/>
              <a:t>Identifier les valeurs manquantes, aberrantes, ou en doublons. Traiter ces cas lorsque c’est possible</a:t>
            </a:r>
          </a:p>
          <a:p>
            <a:pPr lvl="1"/>
            <a:r>
              <a:rPr lang="fr-FR" dirty="0"/>
              <a:t>Ne conserver que les données qui pourraient nous être utiles</a:t>
            </a:r>
          </a:p>
          <a:p>
            <a:r>
              <a:rPr lang="fr-FR" dirty="0"/>
              <a:t>Regrouper les jeux de données en un seul</a:t>
            </a:r>
          </a:p>
          <a:p>
            <a:pPr lvl="1"/>
            <a:r>
              <a:rPr lang="fr-FR" dirty="0"/>
              <a:t>À l’aide des identifiants permettant de lier client / commande / produit</a:t>
            </a:r>
          </a:p>
          <a:p>
            <a:r>
              <a:rPr lang="fr-FR" dirty="0"/>
              <a:t>Créer des variables</a:t>
            </a:r>
          </a:p>
          <a:p>
            <a:pPr lvl="1"/>
            <a:r>
              <a:rPr lang="fr-FR" dirty="0"/>
              <a:t>Nombre de commandes par client, nombre de produits achetés par commande et par client, délai de livraison...</a:t>
            </a:r>
          </a:p>
          <a:p>
            <a:pPr lvl="1"/>
            <a:r>
              <a:rPr lang="fr-FR" dirty="0"/>
              <a:t>Niveaux de regroupement des catégories de produits (de 73 à 12 puis 5 catégories)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586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0CA2-5D91-0F57-5D49-27A353D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traitement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6A420-C311-30C4-708D-901A00F8C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Transformation de variables qualitatives (</a:t>
            </a:r>
            <a:r>
              <a:rPr lang="fr-FR" dirty="0" err="1"/>
              <a:t>one-hot</a:t>
            </a:r>
            <a:r>
              <a:rPr lang="fr-FR" dirty="0"/>
              <a:t> </a:t>
            </a:r>
            <a:r>
              <a:rPr lang="fr-FR" dirty="0" err="1"/>
              <a:t>encoding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Catégories de produits et type de paiement</a:t>
            </a:r>
          </a:p>
          <a:p>
            <a:r>
              <a:rPr lang="fr-FR" dirty="0"/>
              <a:t>Données quantitatives </a:t>
            </a:r>
            <a:r>
              <a:rPr lang="fr-FR" dirty="0" err="1"/>
              <a:t>scalées</a:t>
            </a:r>
            <a:endParaRPr lang="fr-FR" dirty="0"/>
          </a:p>
          <a:p>
            <a:pPr lvl="1"/>
            <a:r>
              <a:rPr lang="fr-FR" dirty="0"/>
              <a:t>Avec Standard </a:t>
            </a:r>
            <a:r>
              <a:rPr lang="fr-FR" dirty="0" err="1"/>
              <a:t>Scaler</a:t>
            </a:r>
            <a:endParaRPr lang="fr-FR" dirty="0"/>
          </a:p>
          <a:p>
            <a:r>
              <a:rPr lang="fr-FR" dirty="0"/>
              <a:t>Sélection restreinte de variables et présentation des données par client :</a:t>
            </a:r>
          </a:p>
          <a:p>
            <a:pPr lvl="1"/>
            <a:r>
              <a:rPr lang="fr-FR" dirty="0"/>
              <a:t>Calcul des valeurs moyennes des variables liées aux commandes et aux produits pour chaque client</a:t>
            </a:r>
          </a:p>
          <a:p>
            <a:pPr lvl="1"/>
            <a:r>
              <a:rPr lang="fr-FR" dirty="0"/>
              <a:t>Les données portent sur 94 108 clients différents</a:t>
            </a:r>
          </a:p>
          <a:p>
            <a:pPr lvl="1"/>
            <a:r>
              <a:rPr lang="fr-FR" dirty="0"/>
              <a:t>Seuls 2 984 clients ont commandé plus d’une fois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B41EB-A518-7356-9120-44360240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C18C1E5-FB55-42F5-BD6D-9CC153FCDBE6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856227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504.tgt.Office_48167039_TF00621257_Win32_OJ107391224.potx" id="{6E28AB6B-7A7D-400B-BB0E-991BB7D8555A}" vid="{945B6A0F-A93F-4E0B-A97B-77723DBA488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purl.org/dc/dcmitype/"/>
    <ds:schemaRef ds:uri="http://www.w3.org/XML/1998/namespace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Esquisse de présentation</Template>
  <TotalTime>0</TotalTime>
  <Words>1079</Words>
  <Application>Microsoft Office PowerPoint</Application>
  <PresentationFormat>Grand écran</PresentationFormat>
  <Paragraphs>151</Paragraphs>
  <Slides>28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The Hand Black</vt:lpstr>
      <vt:lpstr>The Serif Hand Black</vt:lpstr>
      <vt:lpstr>SketchyVTI</vt:lpstr>
      <vt:lpstr>Segmentez des clients d'un site e-commerce</vt:lpstr>
      <vt:lpstr>Sommaire</vt:lpstr>
      <vt:lpstr>Contexte</vt:lpstr>
      <vt:lpstr>Contexte</vt:lpstr>
      <vt:lpstr>Mission et objectifs</vt:lpstr>
      <vt:lpstr>Analyse des données</vt:lpstr>
      <vt:lpstr>Description des données</vt:lpstr>
      <vt:lpstr>Stratégie de traitement des données</vt:lpstr>
      <vt:lpstr>Stratégie de traitement des données</vt:lpstr>
      <vt:lpstr>Segmentation client</vt:lpstr>
      <vt:lpstr>Clustering – variables prises en compte</vt:lpstr>
      <vt:lpstr>Clustering – variables prises en compte</vt:lpstr>
      <vt:lpstr>Clustering – variables prises en compte</vt:lpstr>
      <vt:lpstr>Clustering – variables prises en compte</vt:lpstr>
      <vt:lpstr>Clustering – Nombre de clusters</vt:lpstr>
      <vt:lpstr>Clustering – Nombre de clusters</vt:lpstr>
      <vt:lpstr>Clustering – Nombre de clusters</vt:lpstr>
      <vt:lpstr>Clustering – définition des clusters</vt:lpstr>
      <vt:lpstr>Clustering – définition des clusters</vt:lpstr>
      <vt:lpstr>Clustering – définition des clusters</vt:lpstr>
      <vt:lpstr>Clustering – définition des clusters</vt:lpstr>
      <vt:lpstr>Clustering – définition des clusters</vt:lpstr>
      <vt:lpstr>Clustering – Conclusions</vt:lpstr>
      <vt:lpstr>Maintenance</vt:lpstr>
      <vt:lpstr>Simulation de maintenance - principe</vt:lpstr>
      <vt:lpstr>Simulation de maintenance - résultat</vt:lpstr>
      <vt:lpstr>Questions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Segmentez des clients d'un site e-commerce</dc:title>
  <dc:creator>Bruno Lo</dc:creator>
  <cp:lastModifiedBy>Bruno Lo</cp:lastModifiedBy>
  <cp:revision>16</cp:revision>
  <dcterms:created xsi:type="dcterms:W3CDTF">2022-10-14T08:50:44Z</dcterms:created>
  <dcterms:modified xsi:type="dcterms:W3CDTF">2022-10-21T13:57:10Z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